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5" r:id="rId9"/>
    <p:sldId id="260" r:id="rId10"/>
    <p:sldId id="261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46" autoAdjust="0"/>
    <p:restoredTop sz="85581" autoAdjust="0"/>
  </p:normalViewPr>
  <p:slideViewPr>
    <p:cSldViewPr snapToGrid="0">
      <p:cViewPr varScale="1">
        <p:scale>
          <a:sx n="98" d="100"/>
          <a:sy n="98" d="100"/>
        </p:scale>
        <p:origin x="1458" y="96"/>
      </p:cViewPr>
      <p:guideLst>
        <p:guide orient="horz" pos="215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568CA90-5A97-4505-8454-CA2CE78D56C8}" type="datetime1">
              <a:rPr lang="ko-KR" altLang="en-US"/>
              <a:pPr lvl="0">
                <a:defRPr/>
              </a:pPr>
              <a:t>2020-12-10-Thursday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4AA2FEF-45DB-4979-B855-6F20940C17F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71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1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88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3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4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06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90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99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33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2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94460" y="1795784"/>
            <a:ext cx="930783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>
                <a:latin typeface="나눔스퀘어 ExtraBold"/>
                <a:ea typeface="나눔스퀘어 ExtraBold"/>
                <a:cs typeface="Open Sans Extrabold"/>
              </a:rPr>
              <a:t>교통 사고 다발 구간 알리미 사이트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1268" y="5062216"/>
            <a:ext cx="3849464" cy="64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2015110473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/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 강민석</a:t>
            </a:r>
          </a:p>
          <a:p>
            <a:pPr algn="ctr"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2015104218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/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 정병기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17147" y="2451212"/>
            <a:ext cx="4157705" cy="2375831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C564FBFC-D418-4B2D-BD2E-7C5F519B9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4"/>
    </mc:Choice>
    <mc:Fallback xmlns="">
      <p:transition spd="slow" advTm="8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07553" y="331434"/>
            <a:ext cx="348685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나눔스퀘어 Bold"/>
                <a:ea typeface="나눔스퀘어 Bold"/>
                <a:cs typeface="Open Sans Semibold"/>
              </a:rPr>
              <a:t>결론 및 향후 개선 방안</a:t>
            </a:r>
            <a:endParaRPr lang="ko-KR" altLang="en-US" sz="140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/>
                <a:ea typeface="나눔스퀘어 Bold"/>
                <a:cs typeface="Open Sans Extrabold"/>
              </a:rPr>
              <a:t>Conclusion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0107" y="228343"/>
            <a:ext cx="743053" cy="7294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09" y="1183194"/>
            <a:ext cx="523360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dirty="0"/>
              <a:t>-</a:t>
            </a:r>
            <a:r>
              <a:rPr lang="ko-KR" altLang="en-US" sz="2500" dirty="0"/>
              <a:t> 성과</a:t>
            </a:r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r>
              <a:rPr lang="en-US" altLang="ko-KR" sz="2000" dirty="0"/>
              <a:t>1)</a:t>
            </a:r>
            <a:r>
              <a:rPr lang="ko-KR" altLang="en-US" sz="2000" dirty="0"/>
              <a:t> 사고 다발 구간의 좌표를 바탕으로 지도 위에 표시</a:t>
            </a:r>
          </a:p>
          <a:p>
            <a:pPr>
              <a:defRPr/>
            </a:pPr>
            <a:endParaRPr lang="ko-KR" altLang="en-US" sz="2000" dirty="0"/>
          </a:p>
          <a:p>
            <a:pPr>
              <a:defRPr/>
            </a:pPr>
            <a:r>
              <a:rPr lang="en-US" altLang="ko-KR" sz="2000" dirty="0"/>
              <a:t>2)</a:t>
            </a:r>
            <a:r>
              <a:rPr lang="ko-KR" altLang="en-US" sz="2000" dirty="0"/>
              <a:t> </a:t>
            </a:r>
            <a:r>
              <a:rPr lang="en-US" altLang="ko-KR" sz="2000" dirty="0"/>
              <a:t>node </a:t>
            </a:r>
            <a:r>
              <a:rPr lang="en-US" altLang="ko-KR" sz="2000" dirty="0" err="1"/>
              <a:t>js</a:t>
            </a:r>
            <a:r>
              <a:rPr lang="ko-KR" altLang="en-US" sz="2000" dirty="0"/>
              <a:t>를 통한 프로젝트를 바탕으로 </a:t>
            </a:r>
            <a:r>
              <a:rPr lang="en-US" altLang="ko-KR" sz="2000" dirty="0"/>
              <a:t>node </a:t>
            </a:r>
            <a:r>
              <a:rPr lang="en-US" altLang="ko-KR" sz="2000" dirty="0" err="1"/>
              <a:t>js</a:t>
            </a:r>
            <a:r>
              <a:rPr lang="ko-KR" altLang="en-US" sz="2000" dirty="0"/>
              <a:t>라는 언어에 대한 지식 습득</a:t>
            </a:r>
            <a:endParaRPr lang="en-US" altLang="ko-KR" sz="2000" dirty="0"/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000" dirty="0"/>
              <a:t>3)</a:t>
            </a:r>
            <a:r>
              <a:rPr lang="ko-KR" altLang="en-US" sz="2000" dirty="0"/>
              <a:t>동기 처리 비동기 처리에 대한 이해도가 늘어남</a:t>
            </a:r>
            <a:r>
              <a:rPr lang="en-US" altLang="ko-KR" sz="2000" dirty="0"/>
              <a:t>.</a:t>
            </a:r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000" dirty="0"/>
              <a:t>4) </a:t>
            </a:r>
            <a:r>
              <a:rPr lang="ko-KR" altLang="en-US" sz="2000" dirty="0"/>
              <a:t>공공</a:t>
            </a:r>
            <a:r>
              <a:rPr lang="en-US" altLang="ko-KR" sz="2000" dirty="0"/>
              <a:t>API</a:t>
            </a:r>
            <a:r>
              <a:rPr lang="ko-KR" altLang="en-US" sz="2000" dirty="0"/>
              <a:t>를 썼고 두 </a:t>
            </a:r>
            <a:r>
              <a:rPr lang="en-US" altLang="ko-KR" sz="2000" dirty="0"/>
              <a:t>API</a:t>
            </a:r>
            <a:r>
              <a:rPr lang="ko-KR" altLang="en-US" sz="2000" dirty="0"/>
              <a:t>를 조합했다는 것에 만족감</a:t>
            </a:r>
          </a:p>
          <a:p>
            <a:pPr>
              <a:defRPr/>
            </a:pPr>
            <a:endParaRPr lang="ko-KR" altLang="en-US" sz="2000" dirty="0"/>
          </a:p>
          <a:p>
            <a:pPr>
              <a:defRPr/>
            </a:pPr>
            <a:r>
              <a:rPr lang="ko-KR" altLang="en-US" sz="2000" dirty="0"/>
              <a:t>  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6096000" y="1132745"/>
            <a:ext cx="5233600" cy="4504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개선 방안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1)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사고 다발 구간 외에 각 시 별로 발생한 교통 사고 데이터를 바탕으로 한 통계 서비스 기능 구현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2)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교통 사고 다발 구간의 원인 분석 데이터 활용을 통한 교통 사고 감소에 기여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(ex)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법규 위반 사고 다발 구간의 경우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데이터를 바탕으로 이유 분석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감시 카메라 부족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신호등 미설치 구간 등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3)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고속도로 구간별 실시간 사고 현황 알림 기능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9E9EC43-9D14-4A10-ADEB-0B175EA38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93"/>
    </mc:Choice>
    <mc:Fallback xmlns="">
      <p:transition spd="slow" advTm="81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/>
                <a:ea typeface="나눔스퀘어 Bold"/>
                <a:cs typeface="Open Sans Extrabold"/>
              </a:rPr>
              <a:t>Conclusion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0107" y="228343"/>
            <a:ext cx="743053" cy="729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A5AC38-F37E-4A55-8958-C65D48F5B74C}"/>
              </a:ext>
            </a:extLst>
          </p:cNvPr>
          <p:cNvSpPr txBox="1"/>
          <p:nvPr/>
        </p:nvSpPr>
        <p:spPr>
          <a:xfrm>
            <a:off x="1489953" y="3383096"/>
            <a:ext cx="9212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감사합니다</a:t>
            </a:r>
            <a:r>
              <a:rPr lang="en-US" altLang="ko-KR" sz="6600" dirty="0"/>
              <a:t>.</a:t>
            </a:r>
            <a:endParaRPr lang="ko-KR" altLang="en-US" sz="6600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6E22BD6-C709-4A74-9D5F-4DC05A34E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7"/>
    </mc:Choice>
    <mc:Fallback>
      <p:transition spd="slow" advTm="2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스퀘어 Light"/>
                <a:ea typeface="나눔스퀘어 Light"/>
                <a:cs typeface="Open Sans Extrabold"/>
              </a:rPr>
              <a:t>1</a:t>
            </a:r>
            <a:endParaRPr lang="ko-KR" altLang="en-US" sz="2400" b="1">
              <a:latin typeface="나눔스퀘어 Light"/>
              <a:ea typeface="나눔스퀘어 Light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/>
                <a:ea typeface="나눔스퀘어 Bold"/>
                <a:cs typeface="Open Sans Extrabold"/>
              </a:rPr>
              <a:t>Introduction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123" y="292679"/>
            <a:ext cx="311655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/>
              <a:t>프로젝트 소개</a:t>
            </a:r>
            <a:endParaRPr lang="en-KR" sz="3600"/>
          </a:p>
        </p:txBody>
      </p:sp>
      <p:sp>
        <p:nvSpPr>
          <p:cNvPr id="24" name="TextBox 23"/>
          <p:cNvSpPr txBox="1"/>
          <p:nvPr/>
        </p:nvSpPr>
        <p:spPr>
          <a:xfrm>
            <a:off x="384802" y="1704438"/>
            <a:ext cx="11534160" cy="2827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dirty="0"/>
              <a:t>-</a:t>
            </a:r>
            <a:r>
              <a:rPr lang="ko-KR" altLang="en-US" sz="3000" dirty="0"/>
              <a:t> 카카오 맵 </a:t>
            </a:r>
            <a:r>
              <a:rPr lang="en-US" altLang="ko-KR" sz="3000" dirty="0" err="1"/>
              <a:t>api</a:t>
            </a:r>
            <a:r>
              <a:rPr lang="ko-KR" altLang="en-US" sz="3000" dirty="0" err="1"/>
              <a:t>를</a:t>
            </a:r>
            <a:r>
              <a:rPr lang="ko-KR" altLang="en-US" sz="3000" dirty="0"/>
              <a:t> 통하여 지도 범위 설정</a:t>
            </a:r>
          </a:p>
          <a:p>
            <a:pPr>
              <a:defRPr/>
            </a:pPr>
            <a:endParaRPr lang="ko-KR" altLang="en-US" sz="3000" dirty="0"/>
          </a:p>
          <a:p>
            <a:pPr>
              <a:defRPr/>
            </a:pPr>
            <a:r>
              <a:rPr lang="en-US" altLang="ko-KR" sz="3000" dirty="0"/>
              <a:t>-</a:t>
            </a:r>
            <a:r>
              <a:rPr lang="ko-KR" altLang="en-US" sz="3000" dirty="0"/>
              <a:t> 설정한 지도 범위를 바탕으로 주위 지역 중 사고 다발 마크 표시</a:t>
            </a:r>
          </a:p>
          <a:p>
            <a:pPr>
              <a:defRPr/>
            </a:pPr>
            <a:endParaRPr lang="ko-KR" altLang="en-US" sz="3000" dirty="0"/>
          </a:p>
          <a:p>
            <a:pPr>
              <a:defRPr/>
            </a:pPr>
            <a:r>
              <a:rPr lang="en-US" altLang="ko-KR" sz="3000" dirty="0"/>
              <a:t>-</a:t>
            </a:r>
            <a:r>
              <a:rPr lang="ko-KR" altLang="en-US" sz="3000" dirty="0"/>
              <a:t> 사용자가 사고 다발 마크를 확인하여 경각심을 느낄 수 있도록 하는 것이 최종 목표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8D9AC7F-6429-4629-BFE8-A476679C5D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34"/>
    </mc:Choice>
    <mc:Fallback xmlns="">
      <p:transition spd="slow" advTm="53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스퀘어 Light"/>
                <a:ea typeface="나눔스퀘어 Light"/>
                <a:cs typeface="Open Sans Extrabold"/>
              </a:rPr>
              <a:t>1</a:t>
            </a:r>
            <a:endParaRPr lang="ko-KR" altLang="en-US" sz="2400" b="1">
              <a:latin typeface="나눔스퀘어 Light"/>
              <a:ea typeface="나눔스퀘어 Ligh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123" y="292679"/>
            <a:ext cx="42017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/>
              <a:t>프로젝트 선정 이유</a:t>
            </a:r>
            <a:endParaRPr lang="en-KR" sz="3600"/>
          </a:p>
        </p:txBody>
      </p:sp>
      <p:sp>
        <p:nvSpPr>
          <p:cNvPr id="24" name="TextBox 23"/>
          <p:cNvSpPr txBox="1"/>
          <p:nvPr/>
        </p:nvSpPr>
        <p:spPr>
          <a:xfrm>
            <a:off x="639371" y="1041841"/>
            <a:ext cx="347419" cy="6421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/>
              <a:t> 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43791" y="503134"/>
            <a:ext cx="3193870" cy="408255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6808" y="1432732"/>
            <a:ext cx="4563802" cy="2763263"/>
          </a:xfrm>
          <a:prstGeom prst="rect">
            <a:avLst/>
          </a:prstGeom>
        </p:spPr>
      </p:pic>
      <p:sp>
        <p:nvSpPr>
          <p:cNvPr id="41" name="TextBox 9"/>
          <p:cNvSpPr txBox="1"/>
          <p:nvPr/>
        </p:nvSpPr>
        <p:spPr>
          <a:xfrm>
            <a:off x="5747385" y="5529920"/>
            <a:ext cx="440055" cy="821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4800" b="1" i="0" u="none" strike="noStrike" kern="1200" cap="none" spc="0" normalizeH="0" baseline="0">
              <a:solidFill>
                <a:srgbClr val="000000"/>
              </a:solidFill>
              <a:latin typeface="나눔스퀘어 ExtraBold"/>
              <a:ea typeface="나눔스퀘어 ExtraBold"/>
              <a:cs typeface="Open Sans Extrabold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22042" y="4803072"/>
            <a:ext cx="3090971" cy="1719352"/>
          </a:xfrm>
          <a:prstGeom prst="rect">
            <a:avLst/>
          </a:prstGeom>
        </p:spPr>
      </p:pic>
      <p:sp>
        <p:nvSpPr>
          <p:cNvPr id="44" name="TextBox 23"/>
          <p:cNvSpPr txBox="1"/>
          <p:nvPr/>
        </p:nvSpPr>
        <p:spPr>
          <a:xfrm>
            <a:off x="365034" y="4694229"/>
            <a:ext cx="6445341" cy="114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교통 사고 원인의 대부분은 운전자의 부주의</a:t>
            </a:r>
            <a:r>
              <a:rPr kumimoji="0" lang="en-US" altLang="ko-KR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3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운전자가 사고의 경각심을 느껴야 함</a:t>
            </a:r>
            <a:r>
              <a:rPr kumimoji="0" lang="en-US" altLang="ko-KR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88CFC52-2BC7-4791-9BC3-BF627E437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38"/>
    </mc:Choice>
    <mc:Fallback xmlns="">
      <p:transition spd="slow" advTm="67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88200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프로젝트 내용설명 </a:t>
            </a:r>
            <a:r>
              <a:rPr lang="en-US" altLang="ko-KR" sz="2800" dirty="0">
                <a:latin typeface="나눔스퀘어 Bold"/>
                <a:ea typeface="나눔스퀘어 Bold"/>
                <a:cs typeface="Open Sans Semibold"/>
              </a:rPr>
              <a:t>– </a:t>
            </a:r>
            <a:r>
              <a:rPr lang="en-US" altLang="ko-KR" sz="2800" dirty="0" err="1">
                <a:latin typeface="나눔스퀘어 Bold"/>
                <a:ea typeface="나눔스퀘어 Bold"/>
                <a:cs typeface="Open Sans Semibold"/>
              </a:rPr>
              <a:t>taas</a:t>
            </a:r>
            <a:r>
              <a:rPr lang="en-US" altLang="ko-KR" sz="2800" dirty="0">
                <a:latin typeface="나눔스퀘어 Bold"/>
                <a:ea typeface="나눔스퀘어 Bold"/>
                <a:cs typeface="Open Sans Semibold"/>
              </a:rPr>
              <a:t>(</a:t>
            </a: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교통사고 정보 개방 시스템</a:t>
            </a:r>
            <a:r>
              <a:rPr lang="en-US" altLang="ko-KR" sz="2800" dirty="0">
                <a:latin typeface="나눔스퀘어 Bold"/>
                <a:ea typeface="나눔스퀘어 Bold"/>
                <a:cs typeface="Open Sans Semibold"/>
              </a:rPr>
              <a:t>)</a:t>
            </a:r>
            <a:endParaRPr lang="ko-KR" altLang="en-US" sz="1400" dirty="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ECB7B6-53A3-4439-9155-C34A4BF9F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524" y="2056233"/>
            <a:ext cx="2276855" cy="3264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EB9C14-F8AF-49AF-8B0E-C0E5EC91F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253" y="1823798"/>
            <a:ext cx="2562225" cy="389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ADB2E-0308-4AD1-9356-76D9427A0A36}"/>
              </a:ext>
            </a:extLst>
          </p:cNvPr>
          <p:cNvSpPr txBox="1"/>
          <p:nvPr/>
        </p:nvSpPr>
        <p:spPr>
          <a:xfrm>
            <a:off x="7079845" y="1434475"/>
            <a:ext cx="45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http://taas.koroad.or.kr/data/rest/frequentzone/bicycle?</a:t>
            </a:r>
            <a:br>
              <a:rPr lang="en-US" altLang="ko-KR" dirty="0"/>
            </a:br>
            <a:r>
              <a:rPr lang="en-US" altLang="ko-KR" b="0" i="0" dirty="0" err="1">
                <a:solidFill>
                  <a:srgbClr val="797979"/>
                </a:solidFill>
                <a:effectLst/>
                <a:latin typeface="나눔바른고딕"/>
              </a:rPr>
              <a:t>authKey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=[</a:t>
            </a:r>
            <a:r>
              <a:rPr lang="ko-KR" altLang="en-US" b="0" i="0" dirty="0">
                <a:solidFill>
                  <a:srgbClr val="797979"/>
                </a:solidFill>
                <a:effectLst/>
                <a:latin typeface="나눔바른고딕"/>
              </a:rPr>
              <a:t>인증키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]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&amp;</a:t>
            </a:r>
            <a:r>
              <a:rPr lang="en-US" altLang="ko-KR" b="0" i="0" dirty="0" err="1">
                <a:solidFill>
                  <a:srgbClr val="797979"/>
                </a:solidFill>
                <a:effectLst/>
                <a:latin typeface="나눔바른고딕"/>
              </a:rPr>
              <a:t>searchYearCd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=2019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&amp;</a:t>
            </a:r>
            <a:r>
              <a:rPr lang="en-US" altLang="ko-KR" b="0" i="0" dirty="0" err="1">
                <a:solidFill>
                  <a:srgbClr val="797979"/>
                </a:solidFill>
                <a:effectLst/>
                <a:latin typeface="나눔바른고딕"/>
              </a:rPr>
              <a:t>siDo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=11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&amp;</a:t>
            </a:r>
            <a:r>
              <a:rPr lang="en-US" altLang="ko-KR" b="0" i="0" dirty="0" err="1">
                <a:solidFill>
                  <a:srgbClr val="797979"/>
                </a:solidFill>
                <a:effectLst/>
                <a:latin typeface="나눔바른고딕"/>
              </a:rPr>
              <a:t>guGun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=680</a:t>
            </a:r>
            <a:endParaRPr lang="ko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9AFA70E-A334-46E9-A68C-C16278CF5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25" y="3467491"/>
            <a:ext cx="1581371" cy="2286319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EE6104F5-4A91-4BFB-B060-8C057AE3A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3"/>
    </mc:Choice>
    <mc:Fallback xmlns="">
      <p:transition spd="slow" advTm="35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59073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프로젝트 내용설명 </a:t>
            </a:r>
            <a:r>
              <a:rPr lang="en-US" altLang="ko-KR" sz="2800" dirty="0">
                <a:latin typeface="나눔스퀘어 Bold"/>
                <a:ea typeface="나눔스퀘어 Bold"/>
                <a:cs typeface="Open Sans Semibold"/>
              </a:rPr>
              <a:t>– </a:t>
            </a: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카카오지도</a:t>
            </a:r>
            <a:r>
              <a:rPr lang="en-US" altLang="ko-KR" sz="2800" dirty="0" err="1">
                <a:latin typeface="나눔스퀘어 Bold"/>
                <a:ea typeface="나눔스퀘어 Bold"/>
                <a:cs typeface="Open Sans Semibold"/>
              </a:rPr>
              <a:t>api</a:t>
            </a:r>
            <a:endParaRPr lang="ko-KR" altLang="en-US" sz="1400" dirty="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12D40E-DBF2-4830-B59E-B1FBDDC9A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470" y="2633627"/>
            <a:ext cx="1905000" cy="1895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33ED4C-3D06-4F23-B8D4-EDF067B8B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" y="2776502"/>
            <a:ext cx="1866900" cy="1752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F0F0D9-3398-4242-A52B-BB992F077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839" y="2643152"/>
            <a:ext cx="1943100" cy="1885950"/>
          </a:xfrm>
          <a:prstGeom prst="rect">
            <a:avLst/>
          </a:prstGeom>
        </p:spPr>
      </p:pic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315DD99E-3751-409A-A860-E4F786354B2A}"/>
              </a:ext>
            </a:extLst>
          </p:cNvPr>
          <p:cNvSpPr/>
          <p:nvPr/>
        </p:nvSpPr>
        <p:spPr>
          <a:xfrm>
            <a:off x="3708909" y="3178578"/>
            <a:ext cx="904673" cy="94844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634F34DC-880A-489A-8BEF-4FE5131906F8}"/>
              </a:ext>
            </a:extLst>
          </p:cNvPr>
          <p:cNvSpPr/>
          <p:nvPr/>
        </p:nvSpPr>
        <p:spPr>
          <a:xfrm>
            <a:off x="7673196" y="3107140"/>
            <a:ext cx="904673" cy="94844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34E1A5A-7D03-4352-853E-1E26A04E2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6"/>
    </mc:Choice>
    <mc:Fallback xmlns="">
      <p:transition spd="slow" advTm="23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3183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프로젝트 내용설명</a:t>
            </a:r>
            <a:endParaRPr lang="ko-KR" altLang="en-US" sz="1400" dirty="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31B9F6-9164-4D5C-8A08-853AE01FA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430" y="1016754"/>
            <a:ext cx="6309521" cy="28079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3DF6B1-AA34-49FA-97B4-E6D2CF818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430" y="3824735"/>
            <a:ext cx="6332848" cy="2585793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BAA56089-7B8A-4D6B-B340-DD1DDB429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93"/>
    </mc:Choice>
    <mc:Fallback xmlns="">
      <p:transition spd="slow" advTm="20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나눔스퀘어 Bold"/>
                <a:ea typeface="나눔스퀘어 Bold"/>
                <a:cs typeface="Open Sans Semibold"/>
              </a:rPr>
              <a:t>프로젝트 핵심 기능</a:t>
            </a:r>
            <a:endParaRPr lang="ko-KR" altLang="en-US" sz="140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59161" y="1495648"/>
            <a:ext cx="4326256" cy="636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주요 기능 위주 설명</a:t>
            </a:r>
            <a:endParaRPr lang="en-KR" sz="3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1193" y="1427988"/>
            <a:ext cx="3620273" cy="37977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BC37D6-232F-4A05-879E-73D594C27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541" y="4055607"/>
            <a:ext cx="4864132" cy="2613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83DC71-0F0B-4AF1-9C3D-305930F7C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5337" y="2131695"/>
            <a:ext cx="2561145" cy="1806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32CCE-0799-4B84-AC2A-2CE642374952}"/>
              </a:ext>
            </a:extLst>
          </p:cNvPr>
          <p:cNvSpPr txBox="1"/>
          <p:nvPr/>
        </p:nvSpPr>
        <p:spPr>
          <a:xfrm>
            <a:off x="5735783" y="2427316"/>
            <a:ext cx="1853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출발지</a:t>
            </a:r>
            <a:r>
              <a:rPr lang="en-US" altLang="ko-KR" dirty="0"/>
              <a:t>, </a:t>
            </a:r>
            <a:r>
              <a:rPr lang="ko-KR" altLang="en-US" dirty="0"/>
              <a:t>목적지 관련 코드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5B1FC9-BF9E-44E6-A775-9E4557B2EEA3}"/>
              </a:ext>
            </a:extLst>
          </p:cNvPr>
          <p:cNvSpPr txBox="1"/>
          <p:nvPr/>
        </p:nvSpPr>
        <p:spPr>
          <a:xfrm>
            <a:off x="3982236" y="5585798"/>
            <a:ext cx="1853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사고다발 </a:t>
            </a:r>
            <a:r>
              <a:rPr lang="ko-KR" altLang="en-US" dirty="0" err="1"/>
              <a:t>좌표찍는</a:t>
            </a:r>
            <a:r>
              <a:rPr lang="ko-KR" altLang="en-US" dirty="0"/>
              <a:t> 코드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B12A35E-EB87-456F-ADC8-ECA38633A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26"/>
    </mc:Choice>
    <mc:Fallback xmlns="">
      <p:transition spd="slow" advTm="6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프로젝트 핵심 기능</a:t>
            </a:r>
            <a:endParaRPr lang="ko-KR" altLang="en-US" sz="1400" dirty="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64437-E966-4F09-A2D5-4B9885AB9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553" y="1615037"/>
            <a:ext cx="8035857" cy="4494877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22976D1-87C5-4503-8D59-4D1F0B1E9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5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9"/>
    </mc:Choice>
    <mc:Fallback xmlns="">
      <p:transition spd="slow" advTm="6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38559" y="2846881"/>
            <a:ext cx="2531614" cy="2470379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448340" y="4677296"/>
            <a:ext cx="2255872" cy="643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5C84CC"/>
                </a:solidFill>
                <a:latin typeface="나눔스퀘어 Bold"/>
                <a:ea typeface="나눔스퀘어 Bold"/>
              </a:rPr>
              <a:t>KAKAO MAP</a:t>
            </a:r>
          </a:p>
          <a:p>
            <a:pPr algn="ctr">
              <a:defRPr/>
            </a:pPr>
            <a:r>
              <a:rPr lang="en-US" altLang="ko-KR">
                <a:solidFill>
                  <a:srgbClr val="5C84CC"/>
                </a:solidFill>
                <a:latin typeface="나눔스퀘어 Bold"/>
                <a:ea typeface="나눔스퀘어 Bold"/>
              </a:rPr>
              <a:t>API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164213" y="4231530"/>
            <a:ext cx="1468316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936804" y="3868660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488154" y="4231530"/>
            <a:ext cx="109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나눔스퀘어 Bold"/>
                <a:ea typeface="나눔스퀘어 Bold"/>
              </a:rPr>
              <a:t>Render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3990527" y="3143134"/>
            <a:ext cx="0" cy="108839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 rot="5400000" flipH="1">
            <a:off x="3764188" y="2818562"/>
            <a:ext cx="686735" cy="4404202"/>
          </a:xfrm>
          <a:prstGeom prst="bentConnector3">
            <a:avLst>
              <a:gd name="adj1" fmla="val -58894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986485" y="5852293"/>
            <a:ext cx="6096000" cy="5466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500">
                <a:latin typeface="나눔스퀘어 Bold"/>
                <a:ea typeface="나눔스퀘어 Bold"/>
              </a:rPr>
              <a:t>Event </a:t>
            </a:r>
            <a:r>
              <a:rPr lang="ko-KR" altLang="en-US" sz="1500">
                <a:latin typeface="나눔스퀘어 Bold"/>
                <a:ea typeface="나눔스퀘어 Bold"/>
              </a:rPr>
              <a:t>발생 시</a:t>
            </a:r>
          </a:p>
          <a:p>
            <a:pPr algn="ctr">
              <a:defRPr/>
            </a:pPr>
            <a:r>
              <a:rPr lang="ko-KR" altLang="en-US" sz="1500">
                <a:latin typeface="나눔스퀘어 Bold"/>
                <a:ea typeface="나눔스퀘어 Bold"/>
              </a:rPr>
              <a:t>웹 페이지 업데이트</a:t>
            </a:r>
            <a:endParaRPr lang="en-US" altLang="ko-KR" sz="1500">
              <a:latin typeface="나눔스퀘어 Bold"/>
              <a:ea typeface="나눔스퀘어 Bold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7936805" y="4184063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8103708" y="4258434"/>
            <a:ext cx="94128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>
                <a:latin typeface="나눔스퀘어 Bold"/>
                <a:ea typeface="나눔스퀘어 Bold"/>
              </a:rPr>
              <a:t>Response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012338" y="3467264"/>
            <a:ext cx="110880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00">
                <a:latin typeface="나눔스퀘어 Bold"/>
                <a:ea typeface="나눔스퀘어 Bold"/>
              </a:rPr>
              <a:t>API Request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07553" y="331434"/>
            <a:ext cx="28905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나눔스퀘어 Bold"/>
                <a:ea typeface="나눔스퀘어 Bold"/>
                <a:cs typeface="Open Sans Semibold"/>
              </a:rPr>
              <a:t>프로젝트 아키텍처</a:t>
            </a:r>
            <a:endParaRPr lang="ko-KR" altLang="en-US" sz="140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/>
                <a:ea typeface="나눔스퀘어 Bold"/>
                <a:cs typeface="Open Sans Extrabold"/>
              </a:rPr>
              <a:t>Architecture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1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38315" y="3652692"/>
            <a:ext cx="1332103" cy="849982"/>
          </a:xfrm>
          <a:prstGeom prst="rect">
            <a:avLst/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00754" y="3668456"/>
            <a:ext cx="905001" cy="1086001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08055" y="3693504"/>
            <a:ext cx="838317" cy="1124106"/>
          </a:xfrm>
          <a:prstGeom prst="rect">
            <a:avLst/>
          </a:prstGeom>
        </p:spPr>
      </p:pic>
      <p:cxnSp>
        <p:nvCxnSpPr>
          <p:cNvPr id="1035" name="직선 화살표 연결선 23"/>
          <p:cNvCxnSpPr/>
          <p:nvPr/>
        </p:nvCxnSpPr>
        <p:spPr>
          <a:xfrm rot="16200000">
            <a:off x="5384565" y="2083721"/>
            <a:ext cx="1422870" cy="0"/>
          </a:xfrm>
          <a:prstGeom prst="straightConnector1">
            <a:avLst/>
          </a:prstGeom>
          <a:noFill/>
          <a:ln w="76200" cap="flat" cmpd="sng" algn="ctr">
            <a:solidFill>
              <a:srgbClr val="404040">
                <a:alpha val="100000"/>
              </a:srgbClr>
            </a:solidFill>
            <a:prstDash val="solid"/>
            <a:miter/>
            <a:tailEnd type="triangle"/>
          </a:ln>
        </p:spPr>
      </p:cxnSp>
      <p:cxnSp>
        <p:nvCxnSpPr>
          <p:cNvPr id="1036" name="직선 화살표 연결선 44"/>
          <p:cNvCxnSpPr/>
          <p:nvPr/>
        </p:nvCxnSpPr>
        <p:spPr>
          <a:xfrm rot="5400000">
            <a:off x="5835619" y="2103830"/>
            <a:ext cx="1469969" cy="14327"/>
          </a:xfrm>
          <a:prstGeom prst="straightConnector1">
            <a:avLst/>
          </a:prstGeom>
          <a:noFill/>
          <a:ln w="76200" cap="flat" cmpd="sng" algn="ctr">
            <a:solidFill>
              <a:srgbClr val="404040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1037" name="직사각형 46"/>
          <p:cNvSpPr/>
          <p:nvPr/>
        </p:nvSpPr>
        <p:spPr>
          <a:xfrm>
            <a:off x="6668608" y="1959027"/>
            <a:ext cx="94128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나눔스퀘어 Bold"/>
                <a:ea typeface="나눔스퀘어 Bold"/>
              </a:rPr>
              <a:t>Response</a:t>
            </a:r>
          </a:p>
        </p:txBody>
      </p:sp>
      <p:sp>
        <p:nvSpPr>
          <p:cNvPr id="1038" name="직사각형 47"/>
          <p:cNvSpPr/>
          <p:nvPr/>
        </p:nvSpPr>
        <p:spPr>
          <a:xfrm>
            <a:off x="4848627" y="2049803"/>
            <a:ext cx="11143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나눔스퀘어 Bold"/>
                <a:ea typeface="나눔스퀘어 Bold"/>
              </a:rPr>
              <a:t>API Request</a:t>
            </a:r>
          </a:p>
        </p:txBody>
      </p:sp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41103" y="3429000"/>
            <a:ext cx="1983784" cy="1036527"/>
          </a:xfrm>
          <a:prstGeom prst="rect">
            <a:avLst/>
          </a:prstGeom>
        </p:spPr>
      </p:pic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238246" y="221116"/>
            <a:ext cx="2140731" cy="1128471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54545CD-23B3-41E2-8EA8-0C0825150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6"/>
    </mc:Choice>
    <mc:Fallback xmlns="">
      <p:transition spd="slow" advTm="1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306</Words>
  <Application>Microsoft Office PowerPoint</Application>
  <PresentationFormat>와이드스크린</PresentationFormat>
  <Paragraphs>72</Paragraphs>
  <Slides>11</Slides>
  <Notes>11</Notes>
  <HiddenSlides>0</HiddenSlides>
  <MMClips>11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나눔바른고딕</vt:lpstr>
      <vt:lpstr>나눔스퀘어 Bold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강 민석</cp:lastModifiedBy>
  <cp:revision>114</cp:revision>
  <dcterms:created xsi:type="dcterms:W3CDTF">2016-03-30T05:53:39Z</dcterms:created>
  <dcterms:modified xsi:type="dcterms:W3CDTF">2020-12-10T06:51:47Z</dcterms:modified>
  <cp:version/>
</cp:coreProperties>
</file>